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8"/>
  </p:notesMasterIdLst>
  <p:sldIdLst>
    <p:sldId id="256" r:id="rId2"/>
    <p:sldId id="257" r:id="rId3"/>
    <p:sldId id="258" r:id="rId4"/>
    <p:sldId id="259" r:id="rId5"/>
    <p:sldId id="260" r:id="rId6"/>
    <p:sldId id="262" r:id="rId7"/>
    <p:sldId id="263" r:id="rId8"/>
    <p:sldId id="269" r:id="rId9"/>
    <p:sldId id="270" r:id="rId10"/>
    <p:sldId id="267" r:id="rId11"/>
    <p:sldId id="271" r:id="rId12"/>
    <p:sldId id="272" r:id="rId13"/>
    <p:sldId id="273" r:id="rId14"/>
    <p:sldId id="278" r:id="rId15"/>
    <p:sldId id="280"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72" d="100"/>
          <a:sy n="72" d="100"/>
        </p:scale>
        <p:origin x="3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D33A9-B0A2-3841-94D4-45CDC4E6E5BF}" type="datetimeFigureOut">
              <a:rPr lang="en-CN" smtClean="0"/>
              <a:t>04/08/2020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E524B-0A87-6C4E-8653-ABD04FA227E2}" type="slidenum">
              <a:rPr lang="en-CN" smtClean="0"/>
              <a:t>‹#›</a:t>
            </a:fld>
            <a:endParaRPr lang="en-CN"/>
          </a:p>
        </p:txBody>
      </p:sp>
    </p:spTree>
    <p:extLst>
      <p:ext uri="{BB962C8B-B14F-4D97-AF65-F5344CB8AC3E}">
        <p14:creationId xmlns:p14="http://schemas.microsoft.com/office/powerpoint/2010/main" val="420245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B5E524B-0A87-6C4E-8653-ABD04FA227E2}" type="slidenum">
              <a:rPr lang="en-CN" smtClean="0"/>
              <a:t>10</a:t>
            </a:fld>
            <a:endParaRPr lang="en-CN"/>
          </a:p>
        </p:txBody>
      </p:sp>
    </p:spTree>
    <p:extLst>
      <p:ext uri="{BB962C8B-B14F-4D97-AF65-F5344CB8AC3E}">
        <p14:creationId xmlns:p14="http://schemas.microsoft.com/office/powerpoint/2010/main" val="1584751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04745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4228147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96207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677631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11512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2933722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114861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03726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210964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011FB4-324E-E443-9798-6C42460C2932}" type="datetimeFigureOut">
              <a:rPr lang="en-CN" smtClean="0"/>
              <a:t>04/08/2020</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65421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011FB4-324E-E443-9798-6C42460C2932}" type="datetimeFigureOut">
              <a:rPr lang="en-CN" smtClean="0"/>
              <a:t>04/08/2020</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18306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011FB4-324E-E443-9798-6C42460C2932}" type="datetimeFigureOut">
              <a:rPr lang="en-CN" smtClean="0"/>
              <a:t>04/08/2020</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256586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011FB4-324E-E443-9798-6C42460C2932}" type="datetimeFigureOut">
              <a:rPr lang="en-CN" smtClean="0"/>
              <a:t>04/08/2020</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069388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011FB4-324E-E443-9798-6C42460C2932}" type="datetimeFigureOut">
              <a:rPr lang="en-CN" smtClean="0"/>
              <a:t>04/08/2020</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3673737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011FB4-324E-E443-9798-6C42460C2932}" type="datetimeFigureOut">
              <a:rPr lang="en-CN" smtClean="0"/>
              <a:t>04/08/2020</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55394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011FB4-324E-E443-9798-6C42460C2932}" type="datetimeFigureOut">
              <a:rPr lang="en-CN" smtClean="0"/>
              <a:t>04/08/2020</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335703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011FB4-324E-E443-9798-6C42460C2932}" type="datetimeFigureOut">
              <a:rPr lang="en-CN" smtClean="0"/>
              <a:t>04/08/2020</a:t>
            </a:fld>
            <a:endParaRPr lang="en-C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90055E4-A9D6-BF4E-A466-AB558C993831}" type="slidenum">
              <a:rPr lang="en-CN" smtClean="0"/>
              <a:t>‹#›</a:t>
            </a:fld>
            <a:endParaRPr lang="en-CN"/>
          </a:p>
        </p:txBody>
      </p:sp>
    </p:spTree>
    <p:extLst>
      <p:ext uri="{BB962C8B-B14F-4D97-AF65-F5344CB8AC3E}">
        <p14:creationId xmlns:p14="http://schemas.microsoft.com/office/powerpoint/2010/main" val="22605474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F611-F05F-2144-9FBB-2448BF935FF4}"/>
              </a:ext>
            </a:extLst>
          </p:cNvPr>
          <p:cNvSpPr>
            <a:spLocks noGrp="1"/>
          </p:cNvSpPr>
          <p:nvPr>
            <p:ph type="ctrTitle"/>
          </p:nvPr>
        </p:nvSpPr>
        <p:spPr/>
        <p:txBody>
          <a:bodyPr>
            <a:normAutofit/>
          </a:bodyPr>
          <a:lstStyle/>
          <a:p>
            <a:r>
              <a:rPr lang="en-US" sz="3600" dirty="0"/>
              <a:t>The Battle of Neighborhoods</a:t>
            </a:r>
            <a:r>
              <a:rPr lang="en-CN" sz="3600" dirty="0"/>
              <a:t> </a:t>
            </a:r>
          </a:p>
        </p:txBody>
      </p:sp>
    </p:spTree>
    <p:extLst>
      <p:ext uri="{BB962C8B-B14F-4D97-AF65-F5344CB8AC3E}">
        <p14:creationId xmlns:p14="http://schemas.microsoft.com/office/powerpoint/2010/main" val="2959843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E5797B6-8828-8F4D-8BEC-0A86E2E339BF}"/>
              </a:ext>
            </a:extLst>
          </p:cNvPr>
          <p:cNvSpPr>
            <a:spLocks noGrp="1"/>
          </p:cNvSpPr>
          <p:nvPr>
            <p:ph type="title"/>
          </p:nvPr>
        </p:nvSpPr>
        <p:spPr>
          <a:xfrm>
            <a:off x="430306" y="365125"/>
            <a:ext cx="4208750" cy="1325563"/>
          </a:xfrm>
        </p:spPr>
        <p:txBody>
          <a:bodyPr vert="horz" lIns="91440" tIns="45720" rIns="91440" bIns="45720" rtlCol="0" anchor="ctr">
            <a:normAutofit/>
          </a:bodyPr>
          <a:lstStyle/>
          <a:p>
            <a:r>
              <a:rPr lang="en-CN" dirty="0"/>
              <a:t>Exploratory Data Analysis</a:t>
            </a:r>
            <a:endParaRPr lang="en-US" kern="1200" dirty="0">
              <a:solidFill>
                <a:schemeClr val="tx1"/>
              </a:solidFill>
              <a:latin typeface="+mj-lt"/>
              <a:ea typeface="+mj-ea"/>
              <a:cs typeface="+mj-cs"/>
            </a:endParaRPr>
          </a:p>
        </p:txBody>
      </p:sp>
      <p:sp>
        <p:nvSpPr>
          <p:cNvPr id="13" name="Content Placeholder 2">
            <a:extLst>
              <a:ext uri="{FF2B5EF4-FFF2-40B4-BE49-F238E27FC236}">
                <a16:creationId xmlns:a16="http://schemas.microsoft.com/office/drawing/2014/main" id="{FAD826F8-5A29-5440-ADF2-1DD259F45FB9}"/>
              </a:ext>
            </a:extLst>
          </p:cNvPr>
          <p:cNvSpPr>
            <a:spLocks noGrp="1"/>
          </p:cNvSpPr>
          <p:nvPr>
            <p:ph idx="1"/>
          </p:nvPr>
        </p:nvSpPr>
        <p:spPr>
          <a:xfrm>
            <a:off x="655508" y="2438400"/>
            <a:ext cx="3651466" cy="3785419"/>
          </a:xfrm>
        </p:spPr>
        <p:txBody>
          <a:bodyPr>
            <a:normAutofit/>
          </a:bodyPr>
          <a:lstStyle/>
          <a:p>
            <a:pPr marL="0" indent="0">
              <a:buNone/>
            </a:pPr>
            <a:r>
              <a:rPr lang="en-US" sz="1800" dirty="0"/>
              <a:t>We can see that the customer-dense areas are all around the center of city San Jose</a:t>
            </a:r>
            <a:endParaRPr lang="en-US" sz="1800" b="1" dirty="0"/>
          </a:p>
          <a:p>
            <a:pPr marL="457200" indent="-457200">
              <a:buFont typeface="+mj-lt"/>
              <a:buAutoNum type="arabicPeriod"/>
            </a:pPr>
            <a:endParaRPr lang="en-US" sz="1800" dirty="0"/>
          </a:p>
        </p:txBody>
      </p:sp>
      <p:pic>
        <p:nvPicPr>
          <p:cNvPr id="9" name="Picture 8">
            <a:extLst>
              <a:ext uri="{FF2B5EF4-FFF2-40B4-BE49-F238E27FC236}">
                <a16:creationId xmlns:a16="http://schemas.microsoft.com/office/drawing/2014/main" id="{A3D3AE94-112E-D543-8230-962B6A4599B9}"/>
              </a:ext>
            </a:extLst>
          </p:cNvPr>
          <p:cNvPicPr>
            <a:picLocks noChangeAspect="1"/>
          </p:cNvPicPr>
          <p:nvPr/>
        </p:nvPicPr>
        <p:blipFill rotWithShape="1">
          <a:blip r:embed="rId3"/>
          <a:srcRect l="17771" r="17526"/>
          <a:stretch/>
        </p:blipFill>
        <p:spPr>
          <a:xfrm>
            <a:off x="4639056" y="10"/>
            <a:ext cx="7552944" cy="6857990"/>
          </a:xfrm>
          <a:prstGeom prst="rect">
            <a:avLst/>
          </a:prstGeom>
          <a:effectLst/>
        </p:spPr>
      </p:pic>
    </p:spTree>
    <p:extLst>
      <p:ext uri="{BB962C8B-B14F-4D97-AF65-F5344CB8AC3E}">
        <p14:creationId xmlns:p14="http://schemas.microsoft.com/office/powerpoint/2010/main" val="3579851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vert="horz" lIns="91440" tIns="45720" rIns="91440" bIns="45720" rtlCol="0">
            <a:normAutofit/>
          </a:bodyPr>
          <a:lstStyle/>
          <a:p>
            <a:r>
              <a:rPr lang="en-CN" dirty="0"/>
              <a:t>Exploratory Data Analysis</a:t>
            </a:r>
            <a:endParaRPr lang="en-US" kern="1200" dirty="0">
              <a:latin typeface="+mj-lt"/>
              <a:ea typeface="+mj-ea"/>
              <a:cs typeface="+mj-cs"/>
            </a:endParaRPr>
          </a:p>
        </p:txBody>
      </p:sp>
      <p:sp>
        <p:nvSpPr>
          <p:cNvPr id="7" name="Content Placeholder 2">
            <a:extLst>
              <a:ext uri="{FF2B5EF4-FFF2-40B4-BE49-F238E27FC236}">
                <a16:creationId xmlns:a16="http://schemas.microsoft.com/office/drawing/2014/main" id="{637BD02E-EF4C-FA49-96CB-4C898BDF0863}"/>
              </a:ext>
            </a:extLst>
          </p:cNvPr>
          <p:cNvSpPr>
            <a:spLocks noGrp="1"/>
          </p:cNvSpPr>
          <p:nvPr>
            <p:ph idx="1"/>
          </p:nvPr>
        </p:nvSpPr>
        <p:spPr>
          <a:xfrm>
            <a:off x="838200" y="1144905"/>
            <a:ext cx="3797807" cy="4351338"/>
          </a:xfrm>
        </p:spPr>
        <p:txBody>
          <a:bodyPr>
            <a:normAutofit/>
          </a:bodyPr>
          <a:lstStyle/>
          <a:p>
            <a:pPr marL="457200" indent="-457200">
              <a:buFont typeface="+mj-lt"/>
              <a:buAutoNum type="arabicPeriod"/>
            </a:pPr>
            <a:r>
              <a:rPr lang="en-US" sz="2000" dirty="0">
                <a:solidFill>
                  <a:schemeClr val="bg1"/>
                </a:solidFill>
              </a:rPr>
              <a:t>First, we list the top 10 customer dense areas</a:t>
            </a:r>
          </a:p>
          <a:p>
            <a:pPr marL="0" indent="0">
              <a:buNone/>
            </a:pPr>
            <a:r>
              <a:rPr lang="en-US" sz="2000" dirty="0"/>
              <a:t>Visualize density of bubble tea shops with heatmap and use info-sign to mark the customer-dense locations</a:t>
            </a:r>
          </a:p>
          <a:p>
            <a:pPr marL="457200" indent="-457200">
              <a:buFont typeface="+mj-lt"/>
              <a:buAutoNum type="arabicPeriod"/>
            </a:pPr>
            <a:endParaRPr lang="en-US" sz="2000" dirty="0"/>
          </a:p>
        </p:txBody>
      </p:sp>
      <p:pic>
        <p:nvPicPr>
          <p:cNvPr id="4" name="Picture 3">
            <a:extLst>
              <a:ext uri="{FF2B5EF4-FFF2-40B4-BE49-F238E27FC236}">
                <a16:creationId xmlns:a16="http://schemas.microsoft.com/office/drawing/2014/main" id="{83119ED1-56AD-8040-B732-97C937108AEE}"/>
              </a:ext>
            </a:extLst>
          </p:cNvPr>
          <p:cNvPicPr>
            <a:picLocks noChangeAspect="1"/>
          </p:cNvPicPr>
          <p:nvPr/>
        </p:nvPicPr>
        <p:blipFill>
          <a:blip r:embed="rId2"/>
          <a:stretch>
            <a:fillRect/>
          </a:stretch>
        </p:blipFill>
        <p:spPr>
          <a:xfrm>
            <a:off x="4636007" y="1690688"/>
            <a:ext cx="7103391" cy="4168588"/>
          </a:xfrm>
          <a:prstGeom prst="rect">
            <a:avLst/>
          </a:prstGeom>
        </p:spPr>
      </p:pic>
    </p:spTree>
    <p:extLst>
      <p:ext uri="{BB962C8B-B14F-4D97-AF65-F5344CB8AC3E}">
        <p14:creationId xmlns:p14="http://schemas.microsoft.com/office/powerpoint/2010/main" val="35822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vert="horz" lIns="91440" tIns="45720" rIns="91440" bIns="45720" rtlCol="0">
            <a:normAutofit/>
          </a:bodyPr>
          <a:lstStyle/>
          <a:p>
            <a:r>
              <a:rPr lang="en-CN" dirty="0"/>
              <a:t>Result and Discussion</a:t>
            </a:r>
            <a:endParaRPr lang="en-US" kern="1200" dirty="0">
              <a:latin typeface="+mj-lt"/>
              <a:ea typeface="+mj-ea"/>
              <a:cs typeface="+mj-cs"/>
            </a:endParaRPr>
          </a:p>
        </p:txBody>
      </p:sp>
      <p:sp>
        <p:nvSpPr>
          <p:cNvPr id="7" name="Content Placeholder 2">
            <a:extLst>
              <a:ext uri="{FF2B5EF4-FFF2-40B4-BE49-F238E27FC236}">
                <a16:creationId xmlns:a16="http://schemas.microsoft.com/office/drawing/2014/main" id="{637BD02E-EF4C-FA49-96CB-4C898BDF0863}"/>
              </a:ext>
            </a:extLst>
          </p:cNvPr>
          <p:cNvSpPr>
            <a:spLocks noGrp="1"/>
          </p:cNvSpPr>
          <p:nvPr>
            <p:ph idx="1"/>
          </p:nvPr>
        </p:nvSpPr>
        <p:spPr>
          <a:xfrm>
            <a:off x="838201" y="1628996"/>
            <a:ext cx="3895164" cy="4351338"/>
          </a:xfrm>
        </p:spPr>
        <p:txBody>
          <a:bodyPr>
            <a:normAutofit/>
          </a:bodyPr>
          <a:lstStyle/>
          <a:p>
            <a:r>
              <a:rPr lang="en-US" sz="2000" dirty="0"/>
              <a:t>From prior exploration we can see that candidate location should still be focus around the center of the city</a:t>
            </a:r>
          </a:p>
          <a:p>
            <a:r>
              <a:rPr lang="en-US" sz="2000" dirty="0"/>
              <a:t>We zoom in to calculate all the data for each venue of the neighborhood</a:t>
            </a:r>
          </a:p>
          <a:p>
            <a:r>
              <a:rPr lang="en-US" sz="2000" b="1" dirty="0"/>
              <a:t>563</a:t>
            </a:r>
            <a:r>
              <a:rPr lang="en-US" sz="2000" dirty="0"/>
              <a:t> candidate neighborhood centers generated</a:t>
            </a:r>
          </a:p>
          <a:p>
            <a:endParaRPr lang="en-US" sz="2000" dirty="0"/>
          </a:p>
          <a:p>
            <a:pPr marL="0" indent="0">
              <a:buNone/>
            </a:pPr>
            <a:endParaRPr lang="en-US" sz="2000" dirty="0"/>
          </a:p>
          <a:p>
            <a:pPr marL="457200" indent="-457200">
              <a:buFont typeface="+mj-lt"/>
              <a:buAutoNum type="arabicPeriod"/>
            </a:pPr>
            <a:endParaRPr lang="en-US" sz="2000" dirty="0"/>
          </a:p>
        </p:txBody>
      </p:sp>
      <p:pic>
        <p:nvPicPr>
          <p:cNvPr id="3" name="Picture 2">
            <a:extLst>
              <a:ext uri="{FF2B5EF4-FFF2-40B4-BE49-F238E27FC236}">
                <a16:creationId xmlns:a16="http://schemas.microsoft.com/office/drawing/2014/main" id="{18A37AEE-BB35-044C-85CF-E47E3EB20F32}"/>
              </a:ext>
            </a:extLst>
          </p:cNvPr>
          <p:cNvPicPr>
            <a:picLocks noChangeAspect="1"/>
          </p:cNvPicPr>
          <p:nvPr/>
        </p:nvPicPr>
        <p:blipFill>
          <a:blip r:embed="rId2"/>
          <a:stretch>
            <a:fillRect/>
          </a:stretch>
        </p:blipFill>
        <p:spPr>
          <a:xfrm>
            <a:off x="4733365" y="1690688"/>
            <a:ext cx="6980883" cy="4173910"/>
          </a:xfrm>
          <a:prstGeom prst="rect">
            <a:avLst/>
          </a:prstGeom>
        </p:spPr>
      </p:pic>
    </p:spTree>
    <p:extLst>
      <p:ext uri="{BB962C8B-B14F-4D97-AF65-F5344CB8AC3E}">
        <p14:creationId xmlns:p14="http://schemas.microsoft.com/office/powerpoint/2010/main" val="3745375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vert="horz" lIns="91440" tIns="45720" rIns="91440" bIns="45720" rtlCol="0">
            <a:normAutofit/>
          </a:bodyPr>
          <a:lstStyle/>
          <a:p>
            <a:r>
              <a:rPr lang="en-CN" dirty="0"/>
              <a:t>Result and Discussion</a:t>
            </a:r>
            <a:endParaRPr lang="en-US" kern="1200" dirty="0">
              <a:latin typeface="+mj-lt"/>
              <a:ea typeface="+mj-ea"/>
              <a:cs typeface="+mj-cs"/>
            </a:endParaRPr>
          </a:p>
        </p:txBody>
      </p:sp>
      <p:sp>
        <p:nvSpPr>
          <p:cNvPr id="7" name="Content Placeholder 2">
            <a:extLst>
              <a:ext uri="{FF2B5EF4-FFF2-40B4-BE49-F238E27FC236}">
                <a16:creationId xmlns:a16="http://schemas.microsoft.com/office/drawing/2014/main" id="{637BD02E-EF4C-FA49-96CB-4C898BDF0863}"/>
              </a:ext>
            </a:extLst>
          </p:cNvPr>
          <p:cNvSpPr>
            <a:spLocks noGrp="1"/>
          </p:cNvSpPr>
          <p:nvPr>
            <p:ph idx="1"/>
          </p:nvPr>
        </p:nvSpPr>
        <p:spPr>
          <a:xfrm>
            <a:off x="838200" y="1628996"/>
            <a:ext cx="9417423" cy="4351338"/>
          </a:xfrm>
        </p:spPr>
        <p:txBody>
          <a:bodyPr>
            <a:normAutofit/>
          </a:bodyPr>
          <a:lstStyle/>
          <a:p>
            <a:pPr marL="0" indent="0">
              <a:buNone/>
            </a:pPr>
            <a:r>
              <a:rPr lang="en-US" dirty="0"/>
              <a:t>Then among the 563 location candidates we calculate: </a:t>
            </a:r>
          </a:p>
          <a:p>
            <a:pPr marL="514350" indent="-514350">
              <a:buFont typeface="+mj-lt"/>
              <a:buAutoNum type="arabicPeriod"/>
            </a:pPr>
            <a:r>
              <a:rPr lang="en-US" dirty="0"/>
              <a:t>Number of bubble tea shops in the vicinity (radius = 150 meters) </a:t>
            </a:r>
          </a:p>
          <a:p>
            <a:pPr marL="514350" indent="-514350">
              <a:buFont typeface="+mj-lt"/>
              <a:buAutoNum type="arabicPeriod"/>
            </a:pPr>
            <a:r>
              <a:rPr lang="en-US" dirty="0"/>
              <a:t>Number of customers</a:t>
            </a:r>
            <a:endParaRPr lang="en-US" sz="2000" dirty="0"/>
          </a:p>
          <a:p>
            <a:pPr marL="0" indent="0">
              <a:buNone/>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1296597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vert="horz" lIns="91440" tIns="45720" rIns="91440" bIns="45720" rtlCol="0">
            <a:normAutofit/>
          </a:bodyPr>
          <a:lstStyle/>
          <a:p>
            <a:r>
              <a:rPr lang="en-CN" dirty="0"/>
              <a:t>Result and Discussion</a:t>
            </a:r>
            <a:endParaRPr lang="en-US" kern="1200" dirty="0">
              <a:latin typeface="+mj-lt"/>
              <a:ea typeface="+mj-ea"/>
              <a:cs typeface="+mj-cs"/>
            </a:endParaRPr>
          </a:p>
        </p:txBody>
      </p:sp>
      <p:sp>
        <p:nvSpPr>
          <p:cNvPr id="7" name="Content Placeholder 2">
            <a:extLst>
              <a:ext uri="{FF2B5EF4-FFF2-40B4-BE49-F238E27FC236}">
                <a16:creationId xmlns:a16="http://schemas.microsoft.com/office/drawing/2014/main" id="{637BD02E-EF4C-FA49-96CB-4C898BDF0863}"/>
              </a:ext>
            </a:extLst>
          </p:cNvPr>
          <p:cNvSpPr>
            <a:spLocks noGrp="1"/>
          </p:cNvSpPr>
          <p:nvPr>
            <p:ph idx="1"/>
          </p:nvPr>
        </p:nvSpPr>
        <p:spPr>
          <a:xfrm>
            <a:off x="838200" y="1628996"/>
            <a:ext cx="10206318" cy="1325563"/>
          </a:xfrm>
        </p:spPr>
        <p:txBody>
          <a:bodyPr>
            <a:normAutofit/>
          </a:bodyPr>
          <a:lstStyle/>
          <a:p>
            <a:pPr marL="0" indent="0">
              <a:buNone/>
            </a:pPr>
            <a:r>
              <a:rPr lang="en-US" dirty="0"/>
              <a:t>K means cluster create centers of zones containing good locations. </a:t>
            </a:r>
          </a:p>
          <a:p>
            <a:pPr marL="0" indent="0">
              <a:buNone/>
            </a:pPr>
            <a:endParaRPr lang="en-US" dirty="0"/>
          </a:p>
        </p:txBody>
      </p:sp>
      <p:pic>
        <p:nvPicPr>
          <p:cNvPr id="5" name="Picture 4" descr="A close up of a logo&#10;&#10;Description automatically generated">
            <a:extLst>
              <a:ext uri="{FF2B5EF4-FFF2-40B4-BE49-F238E27FC236}">
                <a16:creationId xmlns:a16="http://schemas.microsoft.com/office/drawing/2014/main" id="{1977AB31-0748-6B45-9BA2-17AEBDE166CE}"/>
              </a:ext>
            </a:extLst>
          </p:cNvPr>
          <p:cNvPicPr/>
          <p:nvPr/>
        </p:nvPicPr>
        <p:blipFill>
          <a:blip r:embed="rId2"/>
          <a:stretch>
            <a:fillRect/>
          </a:stretch>
        </p:blipFill>
        <p:spPr>
          <a:xfrm>
            <a:off x="681767" y="2442713"/>
            <a:ext cx="5234940" cy="2899410"/>
          </a:xfrm>
          <a:prstGeom prst="rect">
            <a:avLst/>
          </a:prstGeom>
        </p:spPr>
      </p:pic>
      <p:pic>
        <p:nvPicPr>
          <p:cNvPr id="6" name="Picture 5" descr="A picture containing text, map, fence, young&#10;&#10;Description automatically generated">
            <a:extLst>
              <a:ext uri="{FF2B5EF4-FFF2-40B4-BE49-F238E27FC236}">
                <a16:creationId xmlns:a16="http://schemas.microsoft.com/office/drawing/2014/main" id="{48251990-A8CC-A542-B437-BD6A58C52939}"/>
              </a:ext>
            </a:extLst>
          </p:cNvPr>
          <p:cNvPicPr/>
          <p:nvPr/>
        </p:nvPicPr>
        <p:blipFill>
          <a:blip r:embed="rId3"/>
          <a:stretch>
            <a:fillRect/>
          </a:stretch>
        </p:blipFill>
        <p:spPr>
          <a:xfrm>
            <a:off x="6118860" y="2442713"/>
            <a:ext cx="5212080" cy="2899409"/>
          </a:xfrm>
          <a:prstGeom prst="rect">
            <a:avLst/>
          </a:prstGeom>
        </p:spPr>
      </p:pic>
      <p:sp>
        <p:nvSpPr>
          <p:cNvPr id="4" name="TextBox 3">
            <a:extLst>
              <a:ext uri="{FF2B5EF4-FFF2-40B4-BE49-F238E27FC236}">
                <a16:creationId xmlns:a16="http://schemas.microsoft.com/office/drawing/2014/main" id="{E0C4CBAA-48AC-0445-87FB-804B5A2B4F05}"/>
              </a:ext>
            </a:extLst>
          </p:cNvPr>
          <p:cNvSpPr txBox="1"/>
          <p:nvPr/>
        </p:nvSpPr>
        <p:spPr>
          <a:xfrm>
            <a:off x="681767" y="5486400"/>
            <a:ext cx="10649173" cy="646331"/>
          </a:xfrm>
          <a:prstGeom prst="rect">
            <a:avLst/>
          </a:prstGeom>
          <a:noFill/>
        </p:spPr>
        <p:txBody>
          <a:bodyPr wrap="square" rtlCol="0">
            <a:spAutoFit/>
          </a:bodyPr>
          <a:lstStyle/>
          <a:p>
            <a:r>
              <a:rPr lang="en-US" dirty="0"/>
              <a:t>Heatmap                                                                                      The shaded areas indicate the clusters</a:t>
            </a:r>
            <a:r>
              <a:rPr lang="en-CN" dirty="0"/>
              <a:t> </a:t>
            </a:r>
            <a:endParaRPr lang="en-US" dirty="0"/>
          </a:p>
          <a:p>
            <a:endParaRPr lang="en-CN" dirty="0"/>
          </a:p>
        </p:txBody>
      </p:sp>
    </p:spTree>
    <p:extLst>
      <p:ext uri="{BB962C8B-B14F-4D97-AF65-F5344CB8AC3E}">
        <p14:creationId xmlns:p14="http://schemas.microsoft.com/office/powerpoint/2010/main" val="1143055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vert="horz" lIns="91440" tIns="45720" rIns="91440" bIns="45720" rtlCol="0">
            <a:normAutofit/>
          </a:bodyPr>
          <a:lstStyle/>
          <a:p>
            <a:r>
              <a:rPr lang="en-CN" dirty="0"/>
              <a:t>Result and Discussion</a:t>
            </a:r>
            <a:endParaRPr lang="en-US" kern="1200" dirty="0">
              <a:latin typeface="+mj-lt"/>
              <a:ea typeface="+mj-ea"/>
              <a:cs typeface="+mj-cs"/>
            </a:endParaRPr>
          </a:p>
        </p:txBody>
      </p:sp>
      <p:sp>
        <p:nvSpPr>
          <p:cNvPr id="7" name="Content Placeholder 2">
            <a:extLst>
              <a:ext uri="{FF2B5EF4-FFF2-40B4-BE49-F238E27FC236}">
                <a16:creationId xmlns:a16="http://schemas.microsoft.com/office/drawing/2014/main" id="{637BD02E-EF4C-FA49-96CB-4C898BDF0863}"/>
              </a:ext>
            </a:extLst>
          </p:cNvPr>
          <p:cNvSpPr>
            <a:spLocks noGrp="1"/>
          </p:cNvSpPr>
          <p:nvPr>
            <p:ph idx="1"/>
          </p:nvPr>
        </p:nvSpPr>
        <p:spPr>
          <a:xfrm>
            <a:off x="838198" y="1915864"/>
            <a:ext cx="5437096" cy="4287711"/>
          </a:xfrm>
        </p:spPr>
        <p:txBody>
          <a:bodyPr>
            <a:normAutofit lnSpcReduction="10000"/>
          </a:bodyPr>
          <a:lstStyle/>
          <a:p>
            <a:pPr marL="0" indent="0" fontAlgn="base" latinLnBrk="1">
              <a:buNone/>
            </a:pPr>
            <a:r>
              <a:rPr lang="en-US" sz="2600" dirty="0">
                <a:latin typeface="Arial" panose="020B0604020202020204" pitchFamily="34" charset="0"/>
                <a:ea typeface="Bodoni Ornaments" pitchFamily="2" charset="0"/>
                <a:cs typeface="Arial" panose="020B0604020202020204" pitchFamily="34" charset="0"/>
              </a:rPr>
              <a:t>On the right is a list of latitude/longitude of the cluster centers, which is our desired final result set. </a:t>
            </a:r>
          </a:p>
          <a:p>
            <a:pPr marL="0" indent="0" fontAlgn="base" latinLnBrk="1">
              <a:buNone/>
            </a:pPr>
            <a:endParaRPr lang="en-US" sz="2600" dirty="0">
              <a:latin typeface="Arial" panose="020B0604020202020204" pitchFamily="34" charset="0"/>
              <a:ea typeface="Bodoni Ornaments" pitchFamily="2" charset="0"/>
              <a:cs typeface="Arial" panose="020B0604020202020204" pitchFamily="34" charset="0"/>
            </a:endParaRPr>
          </a:p>
          <a:p>
            <a:pPr marL="0" indent="0" fontAlgn="base" latinLnBrk="1">
              <a:buNone/>
            </a:pPr>
            <a:r>
              <a:rPr lang="en-US" sz="2600" dirty="0">
                <a:latin typeface="Arial" panose="020B0604020202020204" pitchFamily="34" charset="0"/>
                <a:ea typeface="Bodoni Ornaments" pitchFamily="2" charset="0"/>
                <a:cs typeface="Arial" panose="020B0604020202020204" pitchFamily="34" charset="0"/>
              </a:rPr>
              <a:t>User can easily find geocode converter on the internet to transform them into addresses, or use Google cloud API (It requires credit card information to create billing account, which I didn’t do)</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8" name="Content Placeholder 2">
            <a:extLst>
              <a:ext uri="{FF2B5EF4-FFF2-40B4-BE49-F238E27FC236}">
                <a16:creationId xmlns:a16="http://schemas.microsoft.com/office/drawing/2014/main" id="{1A13D4A3-B91F-E443-A270-137ED81CF042}"/>
              </a:ext>
            </a:extLst>
          </p:cNvPr>
          <p:cNvSpPr txBox="1">
            <a:spLocks/>
          </p:cNvSpPr>
          <p:nvPr/>
        </p:nvSpPr>
        <p:spPr>
          <a:xfrm>
            <a:off x="6835588" y="1844146"/>
            <a:ext cx="4719918" cy="4520793"/>
          </a:xfrm>
          <a:prstGeom prst="rect">
            <a:avLst/>
          </a:prstGeom>
          <a:ln>
            <a:solidFill>
              <a:schemeClr val="tx1"/>
            </a:solidFill>
          </a:ln>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latinLnBrk="1">
              <a:buNone/>
            </a:pPr>
            <a:r>
              <a:rPr lang="en-CN" sz="6400" dirty="0"/>
              <a:t>[(-121.89537395222014, 37.339289648214105),</a:t>
            </a:r>
          </a:p>
          <a:p>
            <a:pPr marL="0" indent="0" fontAlgn="base" latinLnBrk="1">
              <a:buNone/>
            </a:pPr>
            <a:r>
              <a:rPr lang="en-CN" sz="6400" dirty="0"/>
              <a:t> (-121.88731033435064, 37.3350177293404),</a:t>
            </a:r>
          </a:p>
          <a:p>
            <a:pPr marL="0" indent="0" fontAlgn="base" latinLnBrk="1">
              <a:buNone/>
            </a:pPr>
            <a:r>
              <a:rPr lang="en-CN" sz="6400" dirty="0"/>
              <a:t> (-121.88039257430975, 37.33539209504962),</a:t>
            </a:r>
          </a:p>
          <a:p>
            <a:pPr marL="0" indent="0" fontAlgn="base" latinLnBrk="1">
              <a:buNone/>
            </a:pPr>
            <a:r>
              <a:rPr lang="en-CN" sz="6400" dirty="0"/>
              <a:t> (-121.88928925207554, 37.33952741630228),</a:t>
            </a:r>
          </a:p>
          <a:p>
            <a:pPr marL="0" indent="0" fontAlgn="base" latinLnBrk="1">
              <a:buNone/>
            </a:pPr>
            <a:r>
              <a:rPr lang="en-CN" sz="6400" dirty="0"/>
              <a:t> (-121.8933012401226, 37.32938658417022),</a:t>
            </a:r>
          </a:p>
          <a:p>
            <a:pPr marL="0" indent="0" fontAlgn="base" latinLnBrk="1">
              <a:buNone/>
            </a:pPr>
            <a:r>
              <a:rPr lang="en-CN" sz="6400" dirty="0"/>
              <a:t> (-121.89383752411624, 37.33612939579999),</a:t>
            </a:r>
          </a:p>
          <a:p>
            <a:pPr marL="0" indent="0" fontAlgn="base" latinLnBrk="1">
              <a:buNone/>
            </a:pPr>
            <a:r>
              <a:rPr lang="en-CN" sz="6400" dirty="0"/>
              <a:t> (-121.89468304830832, 37.33444102449878),</a:t>
            </a:r>
          </a:p>
          <a:p>
            <a:pPr marL="0" indent="0" fontAlgn="base" latinLnBrk="1">
              <a:buNone/>
            </a:pPr>
            <a:r>
              <a:rPr lang="en-CN" sz="6400" dirty="0"/>
              <a:t> (-121.88760428815883, 37.331132309302276),</a:t>
            </a:r>
          </a:p>
          <a:p>
            <a:pPr marL="0" indent="0" fontAlgn="base" latinLnBrk="1">
              <a:buNone/>
            </a:pPr>
            <a:r>
              <a:rPr lang="en-CN" sz="6400" dirty="0"/>
              <a:t> (-121.88896272037618, 37.33325632393298),</a:t>
            </a:r>
          </a:p>
          <a:p>
            <a:pPr marL="0" indent="0" fontAlgn="base" latinLnBrk="1">
              <a:buNone/>
            </a:pPr>
            <a:r>
              <a:rPr lang="en-CN" sz="6400" dirty="0"/>
              <a:t> (-121.88709700301852, 37.3381863406691),</a:t>
            </a:r>
          </a:p>
          <a:p>
            <a:pPr marL="0" indent="0" fontAlgn="base" latinLnBrk="1">
              <a:buNone/>
            </a:pPr>
            <a:r>
              <a:rPr lang="en-CN" sz="6400" dirty="0"/>
              <a:t> (-121.88155550076652, 37.336135699430486),</a:t>
            </a:r>
          </a:p>
          <a:p>
            <a:pPr marL="0" indent="0" fontAlgn="base" latinLnBrk="1">
              <a:buNone/>
            </a:pPr>
            <a:r>
              <a:rPr lang="en-CN" sz="6400" dirty="0"/>
              <a:t> (-121.89018704724414, 37.33441517945734),</a:t>
            </a:r>
          </a:p>
          <a:p>
            <a:pPr marL="0" indent="0" fontAlgn="base" latinLnBrk="1">
              <a:buNone/>
            </a:pPr>
            <a:r>
              <a:rPr lang="en-CN" sz="6400" dirty="0"/>
              <a:t> (-121.89450565474245, 37.337782937174474),</a:t>
            </a:r>
          </a:p>
          <a:p>
            <a:pPr marL="0" indent="0" fontAlgn="base" latinLnBrk="1">
              <a:buNone/>
            </a:pPr>
            <a:r>
              <a:rPr lang="en-CN" sz="6400" dirty="0"/>
              <a:t> (-121.88607274905321, 37.332848052144),</a:t>
            </a:r>
          </a:p>
          <a:p>
            <a:pPr marL="0" indent="0" fontAlgn="base" latinLnBrk="1">
              <a:buNone/>
            </a:pPr>
            <a:r>
              <a:rPr lang="en-CN" sz="6400" dirty="0"/>
              <a:t> (-121.8796683429025, 37.33682142543998)]</a:t>
            </a:r>
            <a:endParaRPr lang="en-US" sz="6400"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23628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vert="horz" lIns="91440" tIns="45720" rIns="91440" bIns="45720" rtlCol="0">
            <a:normAutofit/>
          </a:bodyPr>
          <a:lstStyle/>
          <a:p>
            <a:r>
              <a:rPr lang="en-CN" dirty="0"/>
              <a:t>Conclusion and Future Direction</a:t>
            </a:r>
            <a:endParaRPr lang="en-US" kern="1200" dirty="0">
              <a:latin typeface="+mj-lt"/>
              <a:ea typeface="+mj-ea"/>
              <a:cs typeface="+mj-cs"/>
            </a:endParaRPr>
          </a:p>
        </p:txBody>
      </p:sp>
      <p:sp>
        <p:nvSpPr>
          <p:cNvPr id="7" name="Content Placeholder 2">
            <a:extLst>
              <a:ext uri="{FF2B5EF4-FFF2-40B4-BE49-F238E27FC236}">
                <a16:creationId xmlns:a16="http://schemas.microsoft.com/office/drawing/2014/main" id="{637BD02E-EF4C-FA49-96CB-4C898BDF0863}"/>
              </a:ext>
            </a:extLst>
          </p:cNvPr>
          <p:cNvSpPr>
            <a:spLocks noGrp="1"/>
          </p:cNvSpPr>
          <p:nvPr>
            <p:ph idx="1"/>
          </p:nvPr>
        </p:nvSpPr>
        <p:spPr>
          <a:xfrm>
            <a:off x="838200" y="1628996"/>
            <a:ext cx="10515600" cy="4351338"/>
          </a:xfrm>
        </p:spPr>
        <p:txBody>
          <a:bodyPr>
            <a:normAutofit/>
          </a:bodyPr>
          <a:lstStyle/>
          <a:p>
            <a:pPr fontAlgn="base">
              <a:lnSpc>
                <a:spcPct val="100000"/>
              </a:lnSpc>
            </a:pPr>
            <a:r>
              <a:rPr lang="en-US" sz="2200" dirty="0"/>
              <a:t>This analysis can be a good start for business feasibility evaluation, there must be other aspects to consider, the criteria we used for filtering may vary as we understand further about the business environment, which can not be fully covered in this study.  </a:t>
            </a:r>
          </a:p>
          <a:p>
            <a:pPr fontAlgn="base">
              <a:lnSpc>
                <a:spcPct val="100000"/>
              </a:lnSpc>
            </a:pPr>
            <a:r>
              <a:rPr lang="en-US" sz="2200" dirty="0"/>
              <a:t>To be prudent, it is always be good to cross check data with other data sources.</a:t>
            </a:r>
            <a:endParaRPr lang="en-CN" sz="2200" dirty="0"/>
          </a:p>
          <a:p>
            <a:pPr fontAlgn="base">
              <a:lnSpc>
                <a:spcPct val="100000"/>
              </a:lnSpc>
            </a:pPr>
            <a:r>
              <a:rPr lang="en-US" sz="2200" dirty="0"/>
              <a:t>To be more accurate, it could be possible to give a weight to customers, since younger people who work in a high-tech company have totally different consumer habits from the ones who work in a traditional industry</a:t>
            </a:r>
            <a:endParaRPr lang="en-CN" sz="2200" dirty="0"/>
          </a:p>
          <a:p>
            <a:pPr fontAlgn="base">
              <a:lnSpc>
                <a:spcPct val="100000"/>
              </a:lnSpc>
            </a:pPr>
            <a:r>
              <a:rPr lang="en-US" sz="2200" dirty="0"/>
              <a:t>This project can be reused for other cities, other lines of businesses. User will need to adjust the parameters, values, </a:t>
            </a:r>
            <a:r>
              <a:rPr lang="en-US" sz="2200" dirty="0" err="1"/>
              <a:t>criterias</a:t>
            </a:r>
            <a:r>
              <a:rPr lang="en-US" sz="2200" dirty="0"/>
              <a:t> to fit their needs.</a:t>
            </a:r>
            <a:endParaRPr lang="en-CN" sz="2200" dirty="0"/>
          </a:p>
          <a:p>
            <a:pPr marL="457200" indent="-457200">
              <a:buFont typeface="+mj-lt"/>
              <a:buAutoNum type="arabicPeriod"/>
            </a:pPr>
            <a:endParaRPr lang="en-US" sz="2000" dirty="0"/>
          </a:p>
        </p:txBody>
      </p:sp>
    </p:spTree>
    <p:extLst>
      <p:ext uri="{BB962C8B-B14F-4D97-AF65-F5344CB8AC3E}">
        <p14:creationId xmlns:p14="http://schemas.microsoft.com/office/powerpoint/2010/main" val="2477349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a:lstStyle/>
          <a:p>
            <a:r>
              <a:rPr lang="en-CN" dirty="0"/>
              <a:t>Introduction/Business Problem</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838199" y="1825625"/>
            <a:ext cx="10671313" cy="4351338"/>
          </a:xfrm>
        </p:spPr>
        <p:txBody>
          <a:bodyPr>
            <a:normAutofit/>
          </a:bodyPr>
          <a:lstStyle/>
          <a:p>
            <a:r>
              <a:rPr lang="en-US" sz="2000" dirty="0"/>
              <a:t>Asian cuisine is also very popular in the US, especially cities full of Asian immigrants, like the Silicon Valley in California.</a:t>
            </a:r>
          </a:p>
          <a:p>
            <a:r>
              <a:rPr lang="en-US" sz="2000" dirty="0"/>
              <a:t>Bubble tea is growing more and more popular, bubble tea stores often have a long queue in some hot business areas</a:t>
            </a:r>
          </a:p>
          <a:p>
            <a:r>
              <a:rPr lang="en-US" sz="2000" dirty="0"/>
              <a:t>This project aims to find the best location to open a business in a city in Silicon Valley, San Jose, CA</a:t>
            </a:r>
          </a:p>
          <a:p>
            <a:r>
              <a:rPr lang="en-US" sz="2000" dirty="0"/>
              <a:t>It’s important to know if it is profitable prior to launching any business, so this report will try to gather data about similar businesses in the neighborhood and potential customer distribution, competitors, etc. </a:t>
            </a:r>
          </a:p>
          <a:p>
            <a:r>
              <a:rPr lang="en-US" sz="2000" dirty="0"/>
              <a:t>The data can be used as part of a business plan to support making decision.</a:t>
            </a:r>
            <a:endParaRPr lang="en-CN" sz="2000" dirty="0"/>
          </a:p>
        </p:txBody>
      </p:sp>
    </p:spTree>
    <p:extLst>
      <p:ext uri="{BB962C8B-B14F-4D97-AF65-F5344CB8AC3E}">
        <p14:creationId xmlns:p14="http://schemas.microsoft.com/office/powerpoint/2010/main" val="509891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a:lstStyle/>
          <a:p>
            <a:r>
              <a:rPr lang="en-CN" dirty="0"/>
              <a:t>Data Descritpion</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838199" y="1825625"/>
            <a:ext cx="10671313" cy="4351338"/>
          </a:xfrm>
        </p:spPr>
        <p:txBody>
          <a:bodyPr>
            <a:normAutofit/>
          </a:bodyPr>
          <a:lstStyle/>
          <a:p>
            <a:pPr>
              <a:lnSpc>
                <a:spcPct val="100000"/>
              </a:lnSpc>
            </a:pPr>
            <a:r>
              <a:rPr lang="en-US" sz="2000" dirty="0"/>
              <a:t>I will use Foursquare API to find venues:</a:t>
            </a:r>
          </a:p>
          <a:p>
            <a:pPr>
              <a:lnSpc>
                <a:spcPct val="100000"/>
              </a:lnSpc>
            </a:pPr>
            <a:r>
              <a:rPr lang="en-US" sz="2000" dirty="0"/>
              <a:t>For competitor study</a:t>
            </a:r>
          </a:p>
          <a:p>
            <a:pPr lvl="1">
              <a:lnSpc>
                <a:spcPct val="100000"/>
              </a:lnSpc>
            </a:pPr>
            <a:r>
              <a:rPr lang="en-US" sz="1600" dirty="0"/>
              <a:t>Existing Bubble Tea shops around the neighborhoods in San Jose</a:t>
            </a:r>
          </a:p>
          <a:p>
            <a:pPr lvl="1">
              <a:lnSpc>
                <a:spcPct val="100000"/>
              </a:lnSpc>
            </a:pPr>
            <a:r>
              <a:rPr lang="en-US" sz="1600" dirty="0"/>
              <a:t>Similar businesses around the neighborhoods in San Jose</a:t>
            </a:r>
          </a:p>
          <a:p>
            <a:pPr>
              <a:lnSpc>
                <a:spcPct val="100000"/>
              </a:lnSpc>
            </a:pPr>
            <a:r>
              <a:rPr lang="en-US" sz="2000" dirty="0"/>
              <a:t>For potential customer distribution study</a:t>
            </a:r>
          </a:p>
          <a:p>
            <a:pPr lvl="1">
              <a:lnSpc>
                <a:spcPct val="100000"/>
              </a:lnSpc>
            </a:pPr>
            <a:r>
              <a:rPr lang="en-US" sz="1600" dirty="0"/>
              <a:t>Universities around the neighborhoods in San Jose</a:t>
            </a:r>
          </a:p>
          <a:p>
            <a:pPr lvl="1">
              <a:lnSpc>
                <a:spcPct val="100000"/>
              </a:lnSpc>
            </a:pPr>
            <a:r>
              <a:rPr lang="en-US" sz="1600" dirty="0"/>
              <a:t>Companies around the neighborhoods in San Jose</a:t>
            </a:r>
          </a:p>
          <a:p>
            <a:pPr>
              <a:lnSpc>
                <a:spcPct val="100000"/>
              </a:lnSpc>
            </a:pPr>
            <a:r>
              <a:rPr lang="en-US" sz="2000" dirty="0"/>
              <a:t>Data visualization: I will use folium the map rendering library to visualize the venues</a:t>
            </a:r>
          </a:p>
        </p:txBody>
      </p:sp>
    </p:spTree>
    <p:extLst>
      <p:ext uri="{BB962C8B-B14F-4D97-AF65-F5344CB8AC3E}">
        <p14:creationId xmlns:p14="http://schemas.microsoft.com/office/powerpoint/2010/main" val="320457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a:lstStyle/>
          <a:p>
            <a:r>
              <a:rPr lang="en-CN" dirty="0"/>
              <a:t>Methodology</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838199" y="1825625"/>
            <a:ext cx="10671313" cy="4351338"/>
          </a:xfrm>
        </p:spPr>
        <p:txBody>
          <a:bodyPr>
            <a:normAutofit/>
          </a:bodyPr>
          <a:lstStyle/>
          <a:p>
            <a:pPr marL="457200" indent="-457200">
              <a:lnSpc>
                <a:spcPct val="100000"/>
              </a:lnSpc>
              <a:buFont typeface="+mj-lt"/>
              <a:buAutoNum type="arabicPeriod"/>
            </a:pPr>
            <a:r>
              <a:rPr lang="en-US" sz="2000" dirty="0"/>
              <a:t>City partitioning</a:t>
            </a:r>
          </a:p>
          <a:p>
            <a:pPr marL="457200" lvl="1" indent="0">
              <a:buNone/>
            </a:pPr>
            <a:r>
              <a:rPr lang="en-US" sz="1200" dirty="0"/>
              <a:t>Create a hexagonal grid of cells: offset every other row, and adjust vertical row spacing so that every cell center is equally distant from all it's neighbors.</a:t>
            </a:r>
          </a:p>
          <a:p>
            <a:pPr marL="457200" lvl="1" indent="0">
              <a:buNone/>
            </a:pPr>
            <a:r>
              <a:rPr lang="en-US" sz="1200" dirty="0"/>
              <a:t>All following data manipulations are operated against each of the cells</a:t>
            </a:r>
          </a:p>
          <a:p>
            <a:pPr marL="457200" indent="-457200">
              <a:lnSpc>
                <a:spcPct val="100000"/>
              </a:lnSpc>
              <a:buFont typeface="+mj-lt"/>
              <a:buAutoNum type="arabicPeriod"/>
            </a:pPr>
            <a:r>
              <a:rPr lang="en-US" sz="2000" dirty="0"/>
              <a:t>Get all bubble tea shops and coffee shops/Cafe in each area cell</a:t>
            </a:r>
            <a:r>
              <a:rPr lang="zh-CN" altLang="en-US" sz="2000" dirty="0"/>
              <a:t> </a:t>
            </a:r>
            <a:r>
              <a:rPr lang="en-US" altLang="zh-CN" sz="2000" dirty="0"/>
              <a:t>using the foursquare API (category approach)</a:t>
            </a:r>
          </a:p>
          <a:p>
            <a:pPr marL="457200" indent="-457200">
              <a:lnSpc>
                <a:spcPct val="100000"/>
              </a:lnSpc>
              <a:buFont typeface="+mj-lt"/>
              <a:buAutoNum type="arabicPeriod"/>
            </a:pPr>
            <a:r>
              <a:rPr lang="en-US" sz="2000" dirty="0"/>
              <a:t>Find potential customer spots in each area cell with </a:t>
            </a:r>
            <a:r>
              <a:rPr lang="en-US" altLang="zh-CN" sz="2000" dirty="0"/>
              <a:t>foursquare API category approach (universities and companies)</a:t>
            </a:r>
          </a:p>
          <a:p>
            <a:pPr marL="457200" indent="-457200">
              <a:lnSpc>
                <a:spcPct val="100000"/>
              </a:lnSpc>
              <a:buFont typeface="+mj-lt"/>
              <a:buAutoNum type="arabicPeriod"/>
            </a:pPr>
            <a:r>
              <a:rPr lang="en-US" sz="2000" dirty="0"/>
              <a:t>Then we can calculate average number of customers (Entity of universities/companies) </a:t>
            </a:r>
          </a:p>
          <a:p>
            <a:pPr marL="457200" indent="-457200">
              <a:lnSpc>
                <a:spcPct val="100000"/>
              </a:lnSpc>
              <a:buFont typeface="+mj-lt"/>
              <a:buAutoNum type="arabicPeriod"/>
            </a:pPr>
            <a:r>
              <a:rPr lang="en-US" sz="2000" dirty="0"/>
              <a:t>Candidate place can be found among the areas that have highest customer/existing-biz ratio</a:t>
            </a:r>
          </a:p>
          <a:p>
            <a:pPr marL="457200" indent="-457200">
              <a:lnSpc>
                <a:spcPct val="100000"/>
              </a:lnSpc>
              <a:buFont typeface="+mj-lt"/>
              <a:buAutoNum type="arabicPeriod"/>
            </a:pPr>
            <a:r>
              <a:rPr lang="en-US" sz="2000" dirty="0"/>
              <a:t>Use heatmap to visualize the outstanding spots</a:t>
            </a:r>
          </a:p>
        </p:txBody>
      </p:sp>
    </p:spTree>
    <p:extLst>
      <p:ext uri="{BB962C8B-B14F-4D97-AF65-F5344CB8AC3E}">
        <p14:creationId xmlns:p14="http://schemas.microsoft.com/office/powerpoint/2010/main" val="1445256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E4B972-59E6-D74F-A906-3C8A100C0033}"/>
              </a:ext>
            </a:extLst>
          </p:cNvPr>
          <p:cNvPicPr>
            <a:picLocks noChangeAspect="1"/>
          </p:cNvPicPr>
          <p:nvPr/>
        </p:nvPicPr>
        <p:blipFill>
          <a:blip r:embed="rId2"/>
          <a:stretch>
            <a:fillRect/>
          </a:stretch>
        </p:blipFill>
        <p:spPr>
          <a:xfrm>
            <a:off x="4131903" y="0"/>
            <a:ext cx="7933038" cy="6858000"/>
          </a:xfrm>
          <a:prstGeom prst="rect">
            <a:avLst/>
          </a:prstGeom>
        </p:spPr>
      </p:pic>
      <p:sp>
        <p:nvSpPr>
          <p:cNvPr id="5" name="Rectangle 4">
            <a:extLst>
              <a:ext uri="{FF2B5EF4-FFF2-40B4-BE49-F238E27FC236}">
                <a16:creationId xmlns:a16="http://schemas.microsoft.com/office/drawing/2014/main" id="{BC4F48D5-864D-B142-96C2-1D0EBE41E6AA}"/>
              </a:ext>
            </a:extLst>
          </p:cNvPr>
          <p:cNvSpPr/>
          <p:nvPr/>
        </p:nvSpPr>
        <p:spPr>
          <a:xfrm>
            <a:off x="445819" y="755777"/>
            <a:ext cx="2156360" cy="369332"/>
          </a:xfrm>
          <a:prstGeom prst="rect">
            <a:avLst/>
          </a:prstGeom>
        </p:spPr>
        <p:txBody>
          <a:bodyPr wrap="none">
            <a:spAutoFit/>
          </a:bodyPr>
          <a:lstStyle/>
          <a:p>
            <a:pPr marL="457200" indent="-457200">
              <a:lnSpc>
                <a:spcPct val="100000"/>
              </a:lnSpc>
              <a:buFont typeface="+mj-lt"/>
              <a:buAutoNum type="arabicPeriod"/>
            </a:pPr>
            <a:r>
              <a:rPr lang="en-US" dirty="0"/>
              <a:t>City partitioning</a:t>
            </a:r>
          </a:p>
        </p:txBody>
      </p:sp>
    </p:spTree>
    <p:extLst>
      <p:ext uri="{BB962C8B-B14F-4D97-AF65-F5344CB8AC3E}">
        <p14:creationId xmlns:p14="http://schemas.microsoft.com/office/powerpoint/2010/main" val="62898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a:lstStyle/>
          <a:p>
            <a:r>
              <a:rPr lang="en-CN" dirty="0"/>
              <a:t>Exploratory Data Analysis</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838199" y="1825625"/>
            <a:ext cx="10671313" cy="4351338"/>
          </a:xfrm>
        </p:spPr>
        <p:txBody>
          <a:bodyPr>
            <a:normAutofit/>
          </a:bodyPr>
          <a:lstStyle/>
          <a:p>
            <a:pPr marL="457200" indent="-457200">
              <a:lnSpc>
                <a:spcPct val="100000"/>
              </a:lnSpc>
              <a:buFont typeface="+mj-lt"/>
              <a:buAutoNum type="arabicPeriod"/>
            </a:pPr>
            <a:r>
              <a:rPr lang="en-US" sz="2000" dirty="0"/>
              <a:t>City partitioning to carve the city into small cells</a:t>
            </a:r>
          </a:p>
          <a:p>
            <a:pPr marL="457200" indent="-457200">
              <a:lnSpc>
                <a:spcPct val="100000"/>
              </a:lnSpc>
              <a:buFont typeface="+mj-lt"/>
              <a:buAutoNum type="arabicPeriod"/>
            </a:pPr>
            <a:r>
              <a:rPr lang="en-US" sz="2000" dirty="0"/>
              <a:t>Existing business situation: current bubble tea shops and other competitors (café, coffee shops)</a:t>
            </a:r>
          </a:p>
          <a:p>
            <a:pPr marL="457200" indent="-457200">
              <a:lnSpc>
                <a:spcPct val="100000"/>
              </a:lnSpc>
              <a:buFont typeface="+mj-lt"/>
              <a:buAutoNum type="arabicPeriod"/>
            </a:pPr>
            <a:r>
              <a:rPr lang="en-US" sz="2000" dirty="0"/>
              <a:t>Potential customer cluster situation (universities, companies)</a:t>
            </a:r>
            <a:endParaRPr lang="en-US" altLang="zh-CN" sz="2000" dirty="0"/>
          </a:p>
          <a:p>
            <a:pPr marL="457200" indent="-457200">
              <a:lnSpc>
                <a:spcPct val="100000"/>
              </a:lnSpc>
              <a:buFont typeface="+mj-lt"/>
              <a:buAutoNum type="arabicPeriod"/>
            </a:pPr>
            <a:r>
              <a:rPr lang="en-US" sz="2000" dirty="0"/>
              <a:t>Candidate areas that have profit potential</a:t>
            </a:r>
          </a:p>
          <a:p>
            <a:pPr marL="457200" indent="-457200">
              <a:lnSpc>
                <a:spcPct val="100000"/>
              </a:lnSpc>
              <a:buFont typeface="+mj-lt"/>
              <a:buAutoNum type="arabicPeriod"/>
            </a:pPr>
            <a:r>
              <a:rPr lang="en-US" sz="2000" dirty="0"/>
              <a:t>Visualization with Heatmap</a:t>
            </a:r>
          </a:p>
          <a:p>
            <a:pPr marL="457200" indent="-457200">
              <a:lnSpc>
                <a:spcPct val="100000"/>
              </a:lnSpc>
              <a:buFont typeface="+mj-lt"/>
              <a:buAutoNum type="arabicPeriod"/>
            </a:pPr>
            <a:r>
              <a:rPr lang="en-US" sz="2000" dirty="0"/>
              <a:t>Use </a:t>
            </a:r>
            <a:r>
              <a:rPr lang="en-US" sz="2000" dirty="0" err="1"/>
              <a:t>Kmeans</a:t>
            </a:r>
            <a:r>
              <a:rPr lang="en-US" sz="2000" dirty="0"/>
              <a:t> cluster approach to zoom to get the result set of location</a:t>
            </a:r>
            <a:r>
              <a:rPr lang="en-CN" sz="2000" dirty="0"/>
              <a:t> </a:t>
            </a:r>
            <a:endParaRPr lang="en-US" sz="2000" dirty="0"/>
          </a:p>
          <a:p>
            <a:pPr marL="457200" indent="-457200">
              <a:lnSpc>
                <a:spcPct val="100000"/>
              </a:lnSpc>
              <a:buFont typeface="+mj-lt"/>
              <a:buAutoNum type="arabicPeriod"/>
            </a:pPr>
            <a:endParaRPr lang="en-US" sz="2000" dirty="0"/>
          </a:p>
        </p:txBody>
      </p:sp>
    </p:spTree>
    <p:extLst>
      <p:ext uri="{BB962C8B-B14F-4D97-AF65-F5344CB8AC3E}">
        <p14:creationId xmlns:p14="http://schemas.microsoft.com/office/powerpoint/2010/main" val="3651190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a:xfrm>
            <a:off x="520242" y="632990"/>
            <a:ext cx="4292643" cy="1043409"/>
          </a:xfrm>
        </p:spPr>
        <p:txBody>
          <a:bodyPr>
            <a:normAutofit fontScale="90000"/>
          </a:bodyPr>
          <a:lstStyle/>
          <a:p>
            <a:r>
              <a:rPr lang="en-CN" sz="3600" dirty="0"/>
              <a:t>Exploratory Data Analysis</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520242" y="1774372"/>
            <a:ext cx="4062642" cy="2754086"/>
          </a:xfrm>
        </p:spPr>
        <p:txBody>
          <a:bodyPr anchor="t">
            <a:normAutofit/>
          </a:bodyPr>
          <a:lstStyle/>
          <a:p>
            <a:pPr marL="457200" indent="-457200">
              <a:buFont typeface="+mj-lt"/>
              <a:buAutoNum type="arabicPeriod"/>
            </a:pPr>
            <a:r>
              <a:rPr lang="en-US" sz="1800" dirty="0"/>
              <a:t>Existing business situation</a:t>
            </a:r>
          </a:p>
          <a:p>
            <a:pPr marL="742950" lvl="1" indent="-285750"/>
            <a:r>
              <a:rPr lang="en-US" sz="1600" dirty="0"/>
              <a:t>Total number of bubble tea shops: 32 </a:t>
            </a:r>
          </a:p>
          <a:p>
            <a:pPr marL="742950" lvl="1" indent="-285750"/>
            <a:r>
              <a:rPr lang="en-US" sz="1600" dirty="0"/>
              <a:t>Total number of other coffee shops or cafes: 0 </a:t>
            </a:r>
          </a:p>
          <a:p>
            <a:pPr marL="742950" lvl="1" indent="-285750"/>
            <a:r>
              <a:rPr lang="en-US" sz="1600" dirty="0"/>
              <a:t>Percentage of bubble tea shops in the tea/coffee biz: 100.00% </a:t>
            </a:r>
          </a:p>
        </p:txBody>
      </p:sp>
    </p:spTree>
    <p:extLst>
      <p:ext uri="{BB962C8B-B14F-4D97-AF65-F5344CB8AC3E}">
        <p14:creationId xmlns:p14="http://schemas.microsoft.com/office/powerpoint/2010/main" val="3844921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4C782A-46B7-D149-8718-32E5C8023010}"/>
              </a:ext>
            </a:extLst>
          </p:cNvPr>
          <p:cNvPicPr>
            <a:picLocks noChangeAspect="1"/>
          </p:cNvPicPr>
          <p:nvPr/>
        </p:nvPicPr>
        <p:blipFill rotWithShape="1">
          <a:blip r:embed="rId2"/>
          <a:srcRect t="7164" r="9091" b="9006"/>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520242" y="1378132"/>
            <a:ext cx="4062642" cy="2754086"/>
          </a:xfrm>
        </p:spPr>
        <p:txBody>
          <a:bodyPr anchor="t">
            <a:normAutofit/>
          </a:bodyPr>
          <a:lstStyle/>
          <a:p>
            <a:pPr marL="457200" indent="-457200">
              <a:buFont typeface="+mj-lt"/>
              <a:buAutoNum type="arabicPeriod"/>
            </a:pPr>
            <a:r>
              <a:rPr lang="en-US" sz="1800" dirty="0">
                <a:solidFill>
                  <a:schemeClr val="bg1"/>
                </a:solidFill>
              </a:rPr>
              <a:t>Existing business situation</a:t>
            </a:r>
          </a:p>
          <a:p>
            <a:pPr marL="457200" indent="-457200">
              <a:lnSpc>
                <a:spcPct val="100000"/>
              </a:lnSpc>
              <a:buFont typeface="+mj-lt"/>
              <a:buAutoNum type="arabicPeriod"/>
            </a:pPr>
            <a:r>
              <a:rPr lang="zh-CN" altLang="en-US" sz="1800" dirty="0">
                <a:solidFill>
                  <a:schemeClr val="bg1"/>
                </a:solidFill>
              </a:rPr>
              <a:t> </a:t>
            </a:r>
            <a:endParaRPr lang="en-US" sz="1800" dirty="0">
              <a:solidFill>
                <a:schemeClr val="bg1"/>
              </a:solidFill>
            </a:endParaRPr>
          </a:p>
          <a:p>
            <a:pPr marL="457200" indent="-457200">
              <a:lnSpc>
                <a:spcPct val="100000"/>
              </a:lnSpc>
              <a:buFont typeface="+mj-lt"/>
              <a:buAutoNum type="arabicPeriod"/>
            </a:pPr>
            <a:r>
              <a:rPr lang="en-US" sz="1800" dirty="0"/>
              <a:t>Candidate areas that have profit potential are the ones have </a:t>
            </a:r>
            <a:r>
              <a:rPr lang="en-US" sz="1800" b="1" dirty="0"/>
              <a:t>highest customer-density and least competitors</a:t>
            </a:r>
          </a:p>
          <a:p>
            <a:pPr marL="457200" indent="-457200">
              <a:lnSpc>
                <a:spcPct val="100000"/>
              </a:lnSpc>
              <a:buFont typeface="+mj-lt"/>
              <a:buAutoNum type="arabicPeriod"/>
            </a:pPr>
            <a:endParaRPr lang="en-US" sz="1800" dirty="0"/>
          </a:p>
        </p:txBody>
      </p:sp>
      <p:sp>
        <p:nvSpPr>
          <p:cNvPr id="11" name="Title 1">
            <a:extLst>
              <a:ext uri="{FF2B5EF4-FFF2-40B4-BE49-F238E27FC236}">
                <a16:creationId xmlns:a16="http://schemas.microsoft.com/office/drawing/2014/main" id="{58720FC0-1E22-E548-9811-879080F9B9D4}"/>
              </a:ext>
            </a:extLst>
          </p:cNvPr>
          <p:cNvSpPr txBox="1">
            <a:spLocks/>
          </p:cNvSpPr>
          <p:nvPr/>
        </p:nvSpPr>
        <p:spPr>
          <a:xfrm>
            <a:off x="358881" y="704706"/>
            <a:ext cx="4733076" cy="104340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3600" dirty="0"/>
              <a:t>Exploratory Data Analysis</a:t>
            </a:r>
          </a:p>
        </p:txBody>
      </p:sp>
    </p:spTree>
    <p:extLst>
      <p:ext uri="{BB962C8B-B14F-4D97-AF65-F5344CB8AC3E}">
        <p14:creationId xmlns:p14="http://schemas.microsoft.com/office/powerpoint/2010/main" val="83190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vert="horz" lIns="91440" tIns="45720" rIns="91440" bIns="45720" rtlCol="0" anchor="ctr">
            <a:normAutofit/>
          </a:bodyPr>
          <a:lstStyle/>
          <a:p>
            <a:r>
              <a:rPr lang="en-CN" dirty="0"/>
              <a:t>Exploratory Data Analysis</a:t>
            </a:r>
            <a:endParaRPr lang="en-US" kern="1200" dirty="0">
              <a:solidFill>
                <a:schemeClr val="tx1"/>
              </a:solidFill>
              <a:latin typeface="+mj-lt"/>
              <a:ea typeface="+mj-ea"/>
              <a:cs typeface="+mj-cs"/>
            </a:endParaRPr>
          </a:p>
        </p:txBody>
      </p:sp>
      <p:sp>
        <p:nvSpPr>
          <p:cNvPr id="7" name="Content Placeholder 2">
            <a:extLst>
              <a:ext uri="{FF2B5EF4-FFF2-40B4-BE49-F238E27FC236}">
                <a16:creationId xmlns:a16="http://schemas.microsoft.com/office/drawing/2014/main" id="{637BD02E-EF4C-FA49-96CB-4C898BDF0863}"/>
              </a:ext>
            </a:extLst>
          </p:cNvPr>
          <p:cNvSpPr>
            <a:spLocks noGrp="1"/>
          </p:cNvSpPr>
          <p:nvPr>
            <p:ph idx="1"/>
          </p:nvPr>
        </p:nvSpPr>
        <p:spPr>
          <a:xfrm>
            <a:off x="886001" y="1693092"/>
            <a:ext cx="9618753" cy="1629228"/>
          </a:xfrm>
        </p:spPr>
        <p:txBody>
          <a:bodyPr anchor="t">
            <a:normAutofit/>
          </a:bodyPr>
          <a:lstStyle/>
          <a:p>
            <a:pPr marL="0" indent="0">
              <a:buNone/>
            </a:pPr>
            <a:r>
              <a:rPr lang="en-US" sz="1800" dirty="0"/>
              <a:t>Then we list the top 10 customer dense areas</a:t>
            </a:r>
            <a:endParaRPr lang="en-US" sz="1800" b="1" dirty="0"/>
          </a:p>
          <a:p>
            <a:pPr marL="457200" indent="-457200">
              <a:lnSpc>
                <a:spcPct val="100000"/>
              </a:lnSpc>
              <a:buFont typeface="+mj-lt"/>
              <a:buAutoNum type="arabicPeriod"/>
            </a:pPr>
            <a:endParaRPr lang="en-US" sz="1800" dirty="0"/>
          </a:p>
        </p:txBody>
      </p:sp>
      <p:pic>
        <p:nvPicPr>
          <p:cNvPr id="6" name="Picture 5" descr="A screenshot of a cell phone&#10;&#10;Description automatically generated">
            <a:extLst>
              <a:ext uri="{FF2B5EF4-FFF2-40B4-BE49-F238E27FC236}">
                <a16:creationId xmlns:a16="http://schemas.microsoft.com/office/drawing/2014/main" id="{993CC885-F968-FA42-B531-FA9535C0A493}"/>
              </a:ext>
            </a:extLst>
          </p:cNvPr>
          <p:cNvPicPr>
            <a:picLocks noChangeAspect="1"/>
          </p:cNvPicPr>
          <p:nvPr/>
        </p:nvPicPr>
        <p:blipFill>
          <a:blip r:embed="rId2"/>
          <a:stretch>
            <a:fillRect/>
          </a:stretch>
        </p:blipFill>
        <p:spPr>
          <a:xfrm>
            <a:off x="2491506" y="2326640"/>
            <a:ext cx="7163396" cy="3850324"/>
          </a:xfrm>
          <a:prstGeom prst="rect">
            <a:avLst/>
          </a:prstGeom>
        </p:spPr>
      </p:pic>
    </p:spTree>
    <p:extLst>
      <p:ext uri="{BB962C8B-B14F-4D97-AF65-F5344CB8AC3E}">
        <p14:creationId xmlns:p14="http://schemas.microsoft.com/office/powerpoint/2010/main" val="90308054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TotalTime>
  <Words>864</Words>
  <Application>Microsoft Office PowerPoint</Application>
  <PresentationFormat>Widescreen</PresentationFormat>
  <Paragraphs>99</Paragraphs>
  <Slides>16</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Trebuchet MS</vt:lpstr>
      <vt:lpstr>Wingdings 3</vt:lpstr>
      <vt:lpstr>Facet</vt:lpstr>
      <vt:lpstr>The Battle of Neighborhoods </vt:lpstr>
      <vt:lpstr>Introduction/Business Problem</vt:lpstr>
      <vt:lpstr>Data Descritpion</vt:lpstr>
      <vt:lpstr>Methodology</vt:lpstr>
      <vt:lpstr>PowerPoint Presentation</vt:lpstr>
      <vt:lpstr>Exploratory Data Analysis</vt:lpstr>
      <vt:lpstr>Exploratory Data Analysis</vt:lpstr>
      <vt:lpstr>PowerPoint Presentation</vt:lpstr>
      <vt:lpstr>Exploratory Data Analysis</vt:lpstr>
      <vt:lpstr>Exploratory Data Analysis</vt:lpstr>
      <vt:lpstr>Exploratory Data Analysis</vt:lpstr>
      <vt:lpstr>Result and Discussion</vt:lpstr>
      <vt:lpstr>Result and Discussion</vt:lpstr>
      <vt:lpstr>Result and Discussion</vt:lpstr>
      <vt:lpstr>Result and Discussion</vt:lpstr>
      <vt:lpstr>Conclusion and Future Direction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WEI GUO</dc:creator>
  <cp:lastModifiedBy>WEI GUO</cp:lastModifiedBy>
  <cp:revision>10</cp:revision>
  <dcterms:modified xsi:type="dcterms:W3CDTF">2020-04-08T09:21:29Z</dcterms:modified>
</cp:coreProperties>
</file>